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23"/>
  </p:notesMasterIdLst>
  <p:sldIdLst>
    <p:sldId id="256" r:id="rId2"/>
    <p:sldId id="258" r:id="rId3"/>
    <p:sldId id="267" r:id="rId4"/>
    <p:sldId id="260" r:id="rId5"/>
    <p:sldId id="271" r:id="rId6"/>
    <p:sldId id="257" r:id="rId7"/>
    <p:sldId id="259" r:id="rId8"/>
    <p:sldId id="277" r:id="rId9"/>
    <p:sldId id="280" r:id="rId10"/>
    <p:sldId id="278" r:id="rId11"/>
    <p:sldId id="279" r:id="rId12"/>
    <p:sldId id="282" r:id="rId13"/>
    <p:sldId id="281" r:id="rId14"/>
    <p:sldId id="283" r:id="rId15"/>
    <p:sldId id="274" r:id="rId16"/>
    <p:sldId id="275" r:id="rId17"/>
    <p:sldId id="276" r:id="rId18"/>
    <p:sldId id="270" r:id="rId19"/>
    <p:sldId id="266" r:id="rId20"/>
    <p:sldId id="269" r:id="rId21"/>
    <p:sldId id="268" r:id="rId2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33CC"/>
    <a:srgbClr val="004C22"/>
    <a:srgbClr val="000000"/>
    <a:srgbClr val="008A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3145E69-B841-4EFD-8C12-482F7A1DF1D5}" type="datetimeFigureOut">
              <a:rPr lang="ru-RU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5EFEF7F-F12C-4E46-9A4F-2D945A9C9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9DA56-77F0-44DC-9671-D6C907906B28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B44884BD-D706-4AAE-A66D-4DDF0FD23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9708AC-3EF9-49C9-986F-C2DD815D8704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D97DC-2571-425C-B7FF-A5F0A0E7C3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924CF8-54E9-4165-ABC4-E87C10E9B73C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8FA25-5A9C-472C-B457-DA73137F31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75551-4146-4EE9-805D-6B5C06786D21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B3DFBF4-95C9-43E9-981E-CF88E1E219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15D03-2B10-4B35-8480-EA0B18BFBFE6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F5D3E-7425-476D-ACA0-6909237250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56D3CF-2319-441D-9D14-6C4CD47D7035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E2DC1-2394-44CE-A4E7-BAE39768BB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3C6CB2-719F-454C-B0F3-8BAF04A99FC6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5305C224-477F-4F94-BD9F-399427FFA3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EC75C7-1C80-41EA-A6B1-92A241C5C96B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4A30A-6382-4262-AE99-C000EDD387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30EDB-5B41-4660-9AA7-A404E3065FA5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D2533-9D3F-44FA-9370-63599A0926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F6B4B8-9D7D-4B70-BF76-211352D91B85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6349B-B25C-4B2B-A987-7DB0E681A9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8A363-7431-4915-9425-E0FFF8E18340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A891D-26B8-4B60-B20E-8EF0E410E0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9CEE336-E8EA-464B-B425-4CD5B85CB39E}" type="datetimeFigureOut">
              <a:rPr lang="ru-RU" smtClean="0"/>
              <a:pPr>
                <a:defRPr/>
              </a:pPr>
              <a:t>12.09.2017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36FCE5-D801-4630-BC52-51A5442F94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926E29A609893A8DBAEF55E0EC6102304868D932FD8F89EDA604CF69DEBF24B51EEA50B7972E7x8BD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3611562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 мерах по предупреждению распространения энтеровирусной инфекции (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эви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 в общеобразовательных организациях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463" y="4508500"/>
            <a:ext cx="3959225" cy="18732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sz="20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Главный специалист – эксперт отдела эпидемиологического надзора</a:t>
            </a:r>
          </a:p>
          <a:p>
            <a:pPr algn="just" eaLnBrk="1" hangingPunct="1"/>
            <a:r>
              <a:rPr lang="ru-RU" sz="20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УРПН по Липецкой области</a:t>
            </a:r>
          </a:p>
          <a:p>
            <a:pPr algn="just" eaLnBrk="1" hangingPunct="1"/>
            <a:r>
              <a:rPr lang="ru-RU" sz="2000" b="1" dirty="0" err="1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Болгова</a:t>
            </a:r>
            <a:r>
              <a:rPr lang="ru-RU" sz="20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Ольга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Дополнительные санитарно-противоэпидемические мероприятия в общеобразовательных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учреждениях (продолжение)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своевременное 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выяснение причин отсутствия учащихся;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отсутствующих в образовательной организации более 3 календарных дней (без учета праздничных и выходных дней), принимать на основании справки от врача о состоянии здоровья и </a:t>
            </a:r>
            <a:r>
              <a:rPr lang="ru-RU" sz="26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эпидокружении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endParaRPr lang="ru-RU" sz="26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перенесших ЭВИ, принимать на основании справки о клиническом 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выздоровлении;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 </a:t>
            </a:r>
            <a:r>
              <a:rPr lang="ru-RU" sz="2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состояния здоровья учащихся путем проведения опроса перед началом занятий (в начале первого занятия) каждой смены с термометрией по показаниям (карантинные классы, учащиеся с симптомами инфекционных заболеваний);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6868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Дополнительные санитарно-противоэпидемические мероприятия в общеобразовательных учреждениях (продолжение)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активное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 больных ЭВИ методом опроса, осмотра, термометрии при обращении учащихся с жалобами, при выявлении во время нахождения в образовательной организации в течение дня у детей симптомами, не исключающими инфекционное заболевание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немедленная изоляция, консультация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врачом педиатром (инфекционистом),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передача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информации в медицинскую организацию по месту жительства для активного наблюдения;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наличие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достаточного запаса одноразовых шпателей, неснижаемого запаса моющих и дезинфицирующих препаратов, </a:t>
            </a:r>
            <a:r>
              <a:rPr lang="ru-RU" b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бесконтактных термометров, бактерицидных облучателей </a:t>
            </a:r>
            <a:r>
              <a:rPr lang="ru-RU" b="1" u="sng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рециркуляторов</a:t>
            </a:r>
            <a:r>
              <a:rPr lang="ru-RU" b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очистки воздуха в местах массового скопления детей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(холлы, рекреации, спортзал, актовый зал, столовая);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Дополнительные санитарно-противоэпидемические мероприятия в общеобразовательных учреждениях (продолжение)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-</a:t>
            </a:r>
            <a:r>
              <a:rPr lang="ru-RU" b="1" dirty="0" smtClean="0">
                <a:solidFill>
                  <a:srgbClr val="0033CC"/>
                </a:solidFill>
              </a:rPr>
              <a:t>проведение </a:t>
            </a:r>
            <a:r>
              <a:rPr lang="ru-RU" b="1" dirty="0" smtClean="0">
                <a:solidFill>
                  <a:srgbClr val="0033CC"/>
                </a:solidFill>
              </a:rPr>
              <a:t>обучающих семинаров/рабочих совещаний с персоналом образовательных организаций по вопросам профилактики энтеровирусной инфекции.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</a:rPr>
              <a:t>-активная санитарно-образовательная </a:t>
            </a:r>
            <a:r>
              <a:rPr lang="ru-RU" b="1" dirty="0" smtClean="0">
                <a:solidFill>
                  <a:srgbClr val="0033CC"/>
                </a:solidFill>
              </a:rPr>
              <a:t>работу с родителями по профилактике ЭВИ.</a:t>
            </a:r>
            <a:endParaRPr lang="ru-RU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8581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МЕРОПРИЯТИЯ ПРИ ВЫЯВЛЕНИИ БОЛЬНОГО ЭВИ 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ПРИ ПОДОЗРЕНИИ НА ЗАБОЛЕВАНИЕ)</a:t>
            </a:r>
            <a:endParaRPr lang="ru-RU" sz="2800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информирование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режиме экстренных извещений, немедленное проведение полного комплекса противоэпидемических мероприятий в соответствии с требованиями СП 3.1.2950-11 «Профилактика энтеровирусной (</a:t>
            </a:r>
            <a:r>
              <a:rPr lang="ru-RU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неполио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инфекции»;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наблюдение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контактными согласно СП 3.1.1.2950-11 «Профилактика энтеровирусной (</a:t>
            </a:r>
            <a:r>
              <a:rPr lang="ru-RU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неполио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инфекции;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проведение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заключительной дезинфекции в очагах групповой заболеваемости силами предприятий дезинфекционного профиля;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введение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общеобразовательных организациях кабинетной системы обучения для карантинных классов.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 bwMode="auto">
          <a:xfrm>
            <a:off x="457200" y="333375"/>
            <a:ext cx="8229600" cy="1023923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СП 3.1.2950-11 </a:t>
            </a:r>
            <a:b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ПРОФИЛАКТИКА ЭНТЕРОВИРУСНОЙ (НЕПОЛИО) ИНФЕКЦИИ</a:t>
            </a: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323850" y="19161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solidFill>
                  <a:schemeClr val="tx1"/>
                </a:solidFill>
                <a:latin typeface="Arial" charset="0"/>
              </a:rPr>
              <a:t>3.1. Выявление случаев заболеваний ЭВИ или с подозрением на это заболевание проводится медицинскими работниками организаций, осуществляющих медицинскую деятельность, и иных организаций (далее - медицинские работники организаций), а также лицами, имеющими право на занятие частной медицинской практикой и получившими лицензию на осуществление медицинской деятельности в установленном</a:t>
            </a:r>
            <a:r>
              <a:rPr lang="ru-RU" sz="1800" dirty="0" smtClean="0">
                <a:solidFill>
                  <a:srgbClr val="000000"/>
                </a:solidFill>
                <a:latin typeface="Arial" charset="0"/>
              </a:rPr>
              <a:t> законодательством</a:t>
            </a:r>
            <a:r>
              <a:rPr lang="ru-RU" sz="1800" dirty="0" smtClean="0">
                <a:solidFill>
                  <a:schemeClr val="tx1"/>
                </a:solidFill>
                <a:latin typeface="Arial" charset="0"/>
              </a:rPr>
              <a:t> порядке (далее - частнопрактикующие медицинские работники) при обращениях, оказании медицинской помощи, проведении осмотров, обследований и при других мероприятиях.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solidFill>
                  <a:schemeClr val="tx1"/>
                </a:solidFill>
                <a:latin typeface="Arial" charset="0"/>
              </a:rPr>
              <a:t>3.2. О каждом случае выявления ЭВИ (или подозрения на ЭВИ) медицинские работники организаций и частнопрактикующие медицинские работники в течение 2 часов сообщают по телефону и в течение 12 часов направляют экстренное извещение установленной формы </a:t>
            </a:r>
            <a:r>
              <a:rPr lang="ru-RU" sz="1800" dirty="0" smtClean="0">
                <a:solidFill>
                  <a:schemeClr val="tx1"/>
                </a:solidFill>
                <a:latin typeface="Arial" charset="0"/>
                <a:hlinkClick r:id="rId2"/>
              </a:rPr>
              <a:t>(N 058/у)</a:t>
            </a:r>
            <a:r>
              <a:rPr lang="ru-RU" sz="1800" dirty="0" smtClean="0">
                <a:solidFill>
                  <a:schemeClr val="tx1"/>
                </a:solidFill>
                <a:latin typeface="Arial" charset="0"/>
              </a:rPr>
              <a:t> в орган, осуществляющий государственный санитарно-эпидемиологический надзор на территории, где выявлен случай заболевания (далее - территориальный орган, осуществляющий государственный санитарно-эпидемиологический надзор).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 bwMode="auto">
          <a:xfrm>
            <a:off x="539750" y="333375"/>
            <a:ext cx="8229600" cy="90805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Санитарно-противоэпидемические</a:t>
            </a:r>
            <a:b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</a:b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(профилактические) мероприятия в очаге ЭВИ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</a:rPr>
              <a:t>эпидемиологическое расследование очага ЭВИ с целью установления его границ, выявления источника возбудителя ЭВИ, контактных лиц, а также лиц, подвергшихся риску заражения, определения путей и факторов передачи возбудителя, а также условий, способствовавших возникновению очага.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</a:rPr>
              <a:t>В зависимости от эпидситуации готовится межведомственный план противоэпидемических мероприятий, согласованный с заинтересованными службами, утверждается СПК.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</a:rPr>
              <a:t>Своевременное выявление и изоляция заболевших (опрос, осмотр, работа фильтра и т.д.)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</a:rPr>
              <a:t>Медицинское наблюдение.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</a:rPr>
              <a:t>Ограничительные мероприятия.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</a:rPr>
              <a:t>Четкое соблюдение принципа групповой изоляции.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ru-RU" smtClean="0">
                <a:solidFill>
                  <a:srgbClr val="000000"/>
                </a:solidFill>
              </a:rPr>
              <a:t>Санитарно-противоэпидемические (профилактические) мероприятия в эпидемическом очаге ЭВИ (при подозрении на это заболевание) проводят медицинские работники лечебно-профилактических, детских образовательных организаций, летних оздоровительных учреждений и других организаций под контролем органов осуществляющих государственный санитарно-эпидемиологический надзор. Ответственность за полноту и своевременность проведения мероприятий возлагается на руководителя организации (учреждения).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idx="1"/>
          </p:nvPr>
        </p:nvSpPr>
        <p:spPr>
          <a:xfrm>
            <a:off x="457200" y="1000107"/>
            <a:ext cx="8229600" cy="512605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Мероприятия при регистрации в образовательных организациях случая ЭВИ: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Немедленное проведение полного комплекса противоэпидемических мероприятий в соответствии с требованиями СП 3.1.2950-11 «Профилактика энтеровирусной (</a:t>
            </a:r>
            <a:r>
              <a:rPr lang="ru-RU" sz="2000" dirty="0" err="1" smtClean="0">
                <a:solidFill>
                  <a:schemeClr val="tx1"/>
                </a:solidFill>
              </a:rPr>
              <a:t>неполио</a:t>
            </a:r>
            <a:r>
              <a:rPr lang="ru-RU" sz="2000" dirty="0" smtClean="0">
                <a:solidFill>
                  <a:schemeClr val="tx1"/>
                </a:solidFill>
              </a:rPr>
              <a:t>) инфекции», предписание УРПН (опрос, осмотр, работа фильтра, </a:t>
            </a:r>
            <a:r>
              <a:rPr lang="ru-RU" sz="2000" dirty="0" err="1" smtClean="0">
                <a:solidFill>
                  <a:schemeClr val="tx1"/>
                </a:solidFill>
              </a:rPr>
              <a:t>меднаблюдение</a:t>
            </a:r>
            <a:r>
              <a:rPr lang="ru-RU" sz="2000" dirty="0" smtClean="0">
                <a:solidFill>
                  <a:schemeClr val="tx1"/>
                </a:solidFill>
              </a:rPr>
              <a:t>, ограничительные мероприятия).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Проведение заключительной дезинфекции (по режиму вирусных кишечных инфекций, в т.ч. камерной обработки мягкого инвентаря).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Наблюдение за контактными согласно СП 3.1.1.2950-11 «Профилактика энтеровирусной (</a:t>
            </a:r>
            <a:r>
              <a:rPr lang="ru-RU" sz="2000" dirty="0" err="1" smtClean="0">
                <a:solidFill>
                  <a:schemeClr val="tx1"/>
                </a:solidFill>
              </a:rPr>
              <a:t>неполио</a:t>
            </a:r>
            <a:r>
              <a:rPr lang="ru-RU" sz="2000" dirty="0" smtClean="0">
                <a:solidFill>
                  <a:schemeClr val="tx1"/>
                </a:solidFill>
              </a:rPr>
              <a:t>) инфекции», при необходимости организация неспецифической профилактики контактным (</a:t>
            </a:r>
            <a:r>
              <a:rPr lang="ru-RU" sz="2000" dirty="0" err="1" smtClean="0">
                <a:solidFill>
                  <a:schemeClr val="tx1"/>
                </a:solidFill>
              </a:rPr>
              <a:t>иммуномодуляторы</a:t>
            </a:r>
            <a:r>
              <a:rPr lang="ru-RU" sz="2000" dirty="0" smtClean="0">
                <a:solidFill>
                  <a:schemeClr val="tx1"/>
                </a:solidFill>
              </a:rPr>
              <a:t>, противовирусные средства).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6921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2400" b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Дезинфекция.</a:t>
            </a:r>
            <a:endParaRPr lang="ru-RU" sz="2400" b="1" smtClean="0">
              <a:solidFill>
                <a:schemeClr val="hlink"/>
              </a:solidFill>
              <a:effectLst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611188" y="765175"/>
            <a:ext cx="8229600" cy="5678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Обеспечить проведение во 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</a:rPr>
              <a:t>всех общеобразовательных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организациях ежедневной профилактической дезинфекции:</a:t>
            </a:r>
          </a:p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srgbClr val="00B050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профилактическую дезинфекцию  в местах общего пользования – туалетах, ванных комнатах, буфетах, столовых, пищеблоке и других помещениях  проводить силами персонала учреждения с применением дезинфицирующих средств, обладающих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</a:rPr>
              <a:t>вирулицидным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 действием в отношении энтеровирусных (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</a:rPr>
              <a:t>неполио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) инфекций (не применяют средства на основе альдегидов, фенолов 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</a:rPr>
              <a:t>надуксусной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 кислоты):</a:t>
            </a:r>
          </a:p>
          <a:p>
            <a:pPr>
              <a:lnSpc>
                <a:spcPct val="9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 - дезинфекции подлежат столовая посуда, игрушки, предметы обстановки в комнатах приема пищи, игровых, спальных комнатах, двери и дверные ручки, подоконники, спинки кроватей, прикроватные тумбочки. Помещения проветривают как можно чаще, не менее 4-х раз в день;</a:t>
            </a:r>
          </a:p>
          <a:p>
            <a:pPr>
              <a:lnSpc>
                <a:spcPct val="9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- в санузлах, душевых, ванных комнатах - водопроводные краны, кнопки, клавиши и другие устройства смывных бачков, санитарно-техническое оборудование (раковины, унитазы, ванны, поддоны);</a:t>
            </a:r>
          </a:p>
          <a:p>
            <a:pPr>
              <a:lnSpc>
                <a:spcPct val="9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 - в помещениях для приема пищи - столы, клеенки обеденных столов, пластмассовые скатерти после каждого приема пищи моют с использованием синтетических моющих средств.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действий руководителя </a:t>
            </a:r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общеобразовательной </a:t>
            </a:r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в условиях </a:t>
            </a:r>
            <a:r>
              <a:rPr lang="ru-RU" sz="2400" b="1" i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эпиднеблагополучия</a:t>
            </a:r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энтеровирусной инфекции</a:t>
            </a:r>
            <a:endParaRPr lang="ru-RU" sz="2400" b="1" i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обеспечить медицинский пункт  достаточным количеством одноразовых шпателей, термометрами (бесконтактные), создать запас моющих 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</a:rPr>
              <a:t>дезсредств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организовать и провести обучающие семинары с персоналом по вопросам раннего выявления больных ЭВИ, дополнительным санитарно-противоэпидемическим мероприятиям; 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организовать и провести общешкольные родительские собрания, классные собрания по вопросам раннего выявления больных ЭВИ и мерам профилактики;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организовать мониторинг посещаемости, состояния здоровья учащихся (на начало и конец каждой смены), установить тесный контакт с медработником;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организовать системный внутренний контроль исполнения личной гигиены учащимися,  работы пищеблока, питьевого режима, дезинфекционного режима;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организовать информационно-образовательные мероприятия по мерам профилактики ЭВИ;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rgbClr val="008A3E"/>
                </a:solidFill>
                <a:latin typeface="Times New Roman" pitchFamily="18" charset="0"/>
              </a:rPr>
              <a:t>издать приказ по учреждению и взять под личный контроль исполнение всех мероприятий.  </a:t>
            </a:r>
            <a:endParaRPr lang="ru-RU" sz="1900" b="1" dirty="0" smtClean="0">
              <a:solidFill>
                <a:srgbClr val="008A3E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900" b="1" dirty="0" smtClean="0">
              <a:solidFill>
                <a:srgbClr val="008A3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ХАРАКТЕРИСТИКА ЭВИ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452596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ЭВИ ПРЕДСТАВЛЯЮТ СОБОЙ ГРУППУ ОСТРЫХ ИНФЕКЦИОННЫХ ЗАБОЛЕВАНИЙ ВИРУСНОЙ ЭТИОЛОГИИ, ВЫЗЫВАЕМЫЕ РАЗЛИЧНЫМИ ПРЕДСТАВИТЕЛЯМИ ЭНТЕРОВИРУСОВ (БОЛЕЕ 70 СЕРОТИПОВ)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ЭНТЕРОВИРУСЫ ОТЛИЧАЮТСЯ ВЫСОКОЙ УСТОЙЧИВОЧТЬЮ ВО ВНЕШНЕЙ СРЕДЕ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ЭВИ ХАРАКТЕРИЗУЕТСЯ ПОЛИМОРФИЗМОМ КЛИНИЧЕСКИХ ПРОЯВЛЕНИЙ (СЕРОЗНЫЙ МЕНИНГИТ, ГЕМОРР. КОНЬЮКТИВИТ, УВЕИТ, ЗАБОЛЕВАНИЯ С РЕСПИРАТОРНЫМ СИНДРОМОМ И ДР.)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ЭВИ СВОЙСТВЕННА ВЫСОКАЯ КОНТАГИОЗНОСТЬ, БЫСТРОЕ РАСПРОСТРАНЕНИЕ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ИСТОЧНИКОМ ИНФЕКЦИИ ЯВЛЯЕТСЯ ЧЕЛОВЕК (БОЛЬНОЙ, НОСИТЕЛЬ), ИНКУБАЦИОННЫЙ ПЕРИОД В СРЕДНЕМ ДО 10 ДНЕЙ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ПЕРЕДАЧА ЭВИ ОСУЩЕСТВЛЯЕТСЯ ПРИ РЕАЛИЗАЦИИ ФЕКАЛЬНО-ОРАЛЬНОГО МЕХАНИЗМА (ВОДНЫМ, ПИЩЕВЫМ, КОНТАКТНО-БЫТОВЫМИ ПУТЯМИ) И АЭРОЗОЛЬНОГО МЕХАНИЗМА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ХАРАКТЕРНА ЛЕТНЕ-ОСЕННЯЯ СЕЗОННОСТЬ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ШИРОКОЕ ВИРУСОНОСИТЕЛЬСТВО (85%)</a:t>
            </a:r>
          </a:p>
          <a:p>
            <a:pPr eaLnBrk="1" hangingPunct="1">
              <a:lnSpc>
                <a:spcPct val="80000"/>
              </a:lnSpc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4C2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2770" name="Line 16"/>
          <p:cNvSpPr>
            <a:spLocks noChangeShapeType="1"/>
          </p:cNvSpPr>
          <p:nvPr/>
        </p:nvSpPr>
        <p:spPr bwMode="auto">
          <a:xfrm>
            <a:off x="-4397375" y="1008063"/>
            <a:ext cx="297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2771" name="Group 17"/>
          <p:cNvGrpSpPr>
            <a:grpSpLocks/>
          </p:cNvGrpSpPr>
          <p:nvPr/>
        </p:nvGrpSpPr>
        <p:grpSpPr bwMode="auto">
          <a:xfrm>
            <a:off x="-4854575" y="127000"/>
            <a:ext cx="3817937" cy="1611313"/>
            <a:chOff x="111457370" y="106770488"/>
            <a:chExt cx="3756022" cy="1611218"/>
          </a:xfrm>
        </p:grpSpPr>
        <p:sp>
          <p:nvSpPr>
            <p:cNvPr id="32775" name="Rectangle 20" hidden="1"/>
            <p:cNvSpPr>
              <a:spLocks noChangeArrowheads="1" noChangeShapeType="1"/>
            </p:cNvSpPr>
            <p:nvPr/>
          </p:nvSpPr>
          <p:spPr bwMode="auto">
            <a:xfrm>
              <a:off x="111472407" y="106770488"/>
              <a:ext cx="3725948" cy="1611218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ru-RU"/>
            </a:p>
          </p:txBody>
        </p:sp>
        <p:sp>
          <p:nvSpPr>
            <p:cNvPr id="32776" name="AutoShape 19"/>
            <p:cNvSpPr>
              <a:spLocks noChangeArrowheads="1" noChangeShapeType="1"/>
            </p:cNvSpPr>
            <p:nvPr/>
          </p:nvSpPr>
          <p:spPr bwMode="auto">
            <a:xfrm flipV="1">
              <a:off x="111825489" y="106873379"/>
              <a:ext cx="3090201" cy="1108059"/>
            </a:xfrm>
            <a:prstGeom prst="rtTriangl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66"/>
                </a:gs>
              </a:gsLst>
              <a:lin ang="5400000" scaled="1"/>
            </a:gradFill>
            <a:ln w="0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ru-RU"/>
            </a:p>
          </p:txBody>
        </p:sp>
        <p:pic>
          <p:nvPicPr>
            <p:cNvPr id="32777" name="Picture 18" descr="NA02127_"/>
            <p:cNvPicPr preferRelativeResize="0">
              <a:picLocks noChangeArrowheads="1" noChangeShapeType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1170000">
              <a:off x="111457370" y="107324321"/>
              <a:ext cx="3756022" cy="503551"/>
            </a:xfrm>
            <a:prstGeom prst="rect">
              <a:avLst/>
            </a:prstGeom>
            <a:noFill/>
            <a:ln w="0" algn="in">
              <a:noFill/>
              <a:miter lim="800000"/>
              <a:headEnd/>
              <a:tailEnd/>
            </a:ln>
          </p:spPr>
        </p:pic>
      </p:grpSp>
      <p:sp>
        <p:nvSpPr>
          <p:cNvPr id="32772" name="Rectangle 21"/>
          <p:cNvSpPr>
            <a:spLocks noChangeArrowheads="1"/>
          </p:cNvSpPr>
          <p:nvPr/>
        </p:nvSpPr>
        <p:spPr bwMode="auto">
          <a:xfrm>
            <a:off x="-4397375" y="7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3" name="Rectangle 22"/>
          <p:cNvSpPr>
            <a:spLocks noChangeArrowheads="1"/>
          </p:cNvSpPr>
          <p:nvPr/>
        </p:nvSpPr>
        <p:spPr bwMode="auto">
          <a:xfrm>
            <a:off x="-4397375" y="73025"/>
            <a:ext cx="2384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>
                <a:latin typeface="Corbel" pitchFamily="34" charset="0"/>
                <a:cs typeface="Times New Roman" pitchFamily="18" charset="0"/>
              </a:rPr>
              <a:t>ПАМЯТКА ДЛЯ НАСЕЛЕНИЯ</a:t>
            </a:r>
            <a:endParaRPr lang="ru-RU" sz="1200">
              <a:cs typeface="Times New Roman" pitchFamily="18" charset="0"/>
            </a:endParaRPr>
          </a:p>
          <a:p>
            <a:pPr eaLnBrk="0" hangingPunct="0"/>
            <a:endParaRPr lang="ru-RU"/>
          </a:p>
        </p:txBody>
      </p:sp>
      <p:sp>
        <p:nvSpPr>
          <p:cNvPr id="32774" name="Rectangle 23"/>
          <p:cNvSpPr>
            <a:spLocks noChangeArrowheads="1"/>
          </p:cNvSpPr>
          <p:nvPr/>
        </p:nvSpPr>
        <p:spPr bwMode="auto">
          <a:xfrm>
            <a:off x="1042988" y="344488"/>
            <a:ext cx="7129462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Энтеровирусная инфекция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Распространенность и пути передачи</a:t>
            </a:r>
            <a:endParaRPr lang="ru-RU" sz="900" dirty="0">
              <a:ea typeface="Times New Roman" pitchFamily="18" charset="0"/>
              <a:cs typeface="Arial" charset="0"/>
            </a:endParaRP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– группа острых заболеваний, вызываемых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энтеровирусами</a:t>
            </a:r>
            <a:r>
              <a:rPr lang="ru-RU" sz="900" dirty="0">
                <a:ea typeface="Times New Roman" pitchFamily="18" charset="0"/>
                <a:cs typeface="Arial" charset="0"/>
              </a:rPr>
              <a:t> (более 90 типов) и характеризующееся многообразием клинических проявлений от легких лихорадочных состояний до тяжелых с поражением оболочек мозга, сердечной мышцы, периферических нервов.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Энтеровирусы</a:t>
            </a:r>
            <a:r>
              <a:rPr lang="ru-RU" sz="900" dirty="0">
                <a:ea typeface="Times New Roman" pitchFamily="18" charset="0"/>
                <a:cs typeface="Arial" charset="0"/>
              </a:rPr>
              <a:t> устойчивы во внешней среде и длительное время могут сохраняться в сточных водах, плавательных бассейнах, открытых водоемах, предметах обихода,  продуктах питания (молоко, фрукты, овощи). Вирус быстро погибает при прогревании, кипячении.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Максимальная заболеваемость регистрируется в летне-осенние месяцы. ЭВИ характеризуются высокой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контагиозностью</a:t>
            </a:r>
            <a:r>
              <a:rPr lang="ru-RU" sz="900" dirty="0">
                <a:ea typeface="Times New Roman" pitchFamily="18" charset="0"/>
                <a:cs typeface="Arial" charset="0"/>
              </a:rPr>
              <a:t> и быстрым распространением заболевания. 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 </a:t>
            </a:r>
            <a:r>
              <a:rPr lang="ru-RU" sz="900" b="1" dirty="0">
                <a:ea typeface="Times New Roman" pitchFamily="18" charset="0"/>
                <a:cs typeface="Arial" charset="0"/>
              </a:rPr>
              <a:t>Возможные пути передачи инфекции:</a:t>
            </a:r>
            <a:r>
              <a:rPr lang="ru-RU" sz="900" dirty="0">
                <a:ea typeface="Times New Roman" pitchFamily="18" charset="0"/>
                <a:cs typeface="Arial" charset="0"/>
              </a:rPr>
              <a:t> чаще всего осуществляется водным (особую эпидемиологическую значимость в летнее время представляет вода бассейнов,  открытых водоемов, используемая в качестве рекреационных зон для купания населения), пищевым и контактно-бытовым путями, в отдельных случаях не исключается и аэрозольный механизм инфицирования (воздушно-капельным и пылевым путями).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Источник инфекции: </a:t>
            </a:r>
            <a:r>
              <a:rPr lang="ru-RU" sz="900" dirty="0">
                <a:ea typeface="Times New Roman" pitchFamily="18" charset="0"/>
                <a:cs typeface="Arial" charset="0"/>
              </a:rPr>
              <a:t>больные; вирусоносители; больные бессимптомной формой.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Иммунитет:</a:t>
            </a:r>
            <a:r>
              <a:rPr lang="ru-RU" sz="900" dirty="0">
                <a:ea typeface="Times New Roman" pitchFamily="18" charset="0"/>
                <a:cs typeface="Arial" charset="0"/>
              </a:rPr>
              <a:t> восприимчивость всеобщая, после перенесенного заболевания человек остается защищенным только против  ЭВИ, вызванным данным типом вируса и остается риск инфицирования всеми другими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энтеровирусами</a:t>
            </a:r>
            <a:r>
              <a:rPr lang="ru-RU" sz="900" dirty="0">
                <a:ea typeface="Times New Roman" pitchFamily="18" charset="0"/>
                <a:cs typeface="Arial" charset="0"/>
              </a:rPr>
              <a:t>, циркулирующими на территории. В настоящее время каких-либо специфических средств профилактики (вакцины) и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леченияпротив</a:t>
            </a:r>
            <a:r>
              <a:rPr lang="ru-RU" sz="900" dirty="0">
                <a:ea typeface="Times New Roman" pitchFamily="18" charset="0"/>
                <a:cs typeface="Arial" charset="0"/>
              </a:rPr>
              <a:t> данной инфекции  не существует.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Клинические проявления </a:t>
            </a:r>
            <a:r>
              <a:rPr lang="ru-RU" sz="900" dirty="0">
                <a:ea typeface="Times New Roman" pitchFamily="18" charset="0"/>
                <a:cs typeface="Arial" charset="0"/>
              </a:rPr>
              <a:t>могут протекать в форме ОРВИ,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герпетических</a:t>
            </a:r>
            <a:r>
              <a:rPr lang="ru-RU" sz="900" dirty="0">
                <a:ea typeface="Times New Roman" pitchFamily="18" charset="0"/>
                <a:cs typeface="Arial" charset="0"/>
              </a:rPr>
              <a:t> ангин, экзантем (с кожными высыпаниями на туловище и конечностях), тяжелых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менингоэнцефалитов</a:t>
            </a:r>
            <a:r>
              <a:rPr lang="ru-RU" sz="900" dirty="0">
                <a:ea typeface="Times New Roman" pitchFamily="18" charset="0"/>
                <a:cs typeface="Arial" charset="0"/>
              </a:rPr>
              <a:t>, миокардитов, невритов. Наиболее часто регистрируемой и тяжелой формой энтеровирусной инфекции является серозный вирусный менингит.</a:t>
            </a:r>
            <a:r>
              <a:rPr lang="ru-RU" sz="9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</a:t>
            </a:r>
            <a:endParaRPr lang="ru-RU" sz="900" dirty="0">
              <a:ea typeface="Times New Roman" pitchFamily="18" charset="0"/>
              <a:cs typeface="Arial" charset="0"/>
            </a:endParaRP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При серозном менингите заболевание начинается остро, с подъема температуры тела до 39-40 градусов. Появляется сильная головная боль, головокружение, тошнота, рвота, иногда боли в животе, в тяжелых случаях – судороги и нарушение сознания,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нерезко</a:t>
            </a:r>
            <a:r>
              <a:rPr lang="ru-RU" sz="900" dirty="0">
                <a:ea typeface="Times New Roman" pitchFamily="18" charset="0"/>
                <a:cs typeface="Arial" charset="0"/>
              </a:rPr>
              <a:t> выраженные катаральные проявления со стороны ротоглотки, верхних дыхательных путей. 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Меры профилактики</a:t>
            </a:r>
            <a:endParaRPr lang="ru-RU" sz="900" dirty="0">
              <a:ea typeface="Times New Roman" pitchFamily="18" charset="0"/>
              <a:cs typeface="Arial" charset="0"/>
            </a:endParaRP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Чтобы свести риск заражения энтеровирусной инфекцией до минимума, рекомендуем придерживаться следующих правил: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Не пить воду из непроверенных источников, при употреблении напитков в общественных точках и из питьевых фонтанчиков предпочтительнее использовать индивидуальный одноразовый стакан.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Не использовать для питья воду из случайных природных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водоисточников</a:t>
            </a:r>
            <a:r>
              <a:rPr lang="ru-RU" sz="900" dirty="0">
                <a:ea typeface="Times New Roman" pitchFamily="18" charset="0"/>
                <a:cs typeface="Arial" charset="0"/>
              </a:rPr>
              <a:t> (колодцы, фонтаны, ключи, озера, реки и 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т.д</a:t>
            </a:r>
            <a:r>
              <a:rPr lang="ru-RU" sz="900" dirty="0">
                <a:ea typeface="Times New Roman" pitchFamily="18" charset="0"/>
                <a:cs typeface="Arial" charset="0"/>
              </a:rPr>
              <a:t>).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Тщательно мыть фрукты и овощи водой гарантированного качества (</a:t>
            </a:r>
            <a:r>
              <a:rPr lang="ru-RU" sz="900" dirty="0" err="1">
                <a:ea typeface="Times New Roman" pitchFamily="18" charset="0"/>
                <a:cs typeface="Arial" charset="0"/>
              </a:rPr>
              <a:t>бутилированная</a:t>
            </a:r>
            <a:r>
              <a:rPr lang="ru-RU" sz="900" dirty="0">
                <a:ea typeface="Times New Roman" pitchFamily="18" charset="0"/>
                <a:cs typeface="Arial" charset="0"/>
              </a:rPr>
              <a:t>, кипяченая).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При купании в открытых водоемах, плавательных бассейнах избегать попадания воды в рот. Помните, что это наиболее вероятная возможность заразиться.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Не купаться в непроточных водоемах и фонтанах, в местах несанкционированных пляжей.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При осложнении эпидемиологической ситуации избегать и максимально сократить пребывание в закрытых помещениях, в местах массового скопления людей, контакты с больными людьми.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Соблюдать элементарные правила личной гигиены (мытье рук перед едой и приготовлением пищи, после возвращения с улицы, посещения туалета, контакта с больными людьми).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Проводить влажную уборку жилых помещений (желательно ежедневно), проветривание помещений. </a:t>
            </a:r>
          </a:p>
          <a:p>
            <a:pPr indent="457200" algn="just" eaLnBrk="0" hangingPunct="0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sz="9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Не приобретать продукты у частных лиц, в неустановленных для торговли местах</a:t>
            </a:r>
            <a:r>
              <a:rPr lang="ru-RU" sz="900" dirty="0">
                <a:ea typeface="Times New Roman" pitchFamily="18" charset="0"/>
                <a:cs typeface="Arial" charset="0"/>
              </a:rPr>
              <a:t>. 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В целях раннего выявления заболевания необходимо наблюдение за людьми, бывшими в контакте с больным, с термометрией не реже 2 раз в день в течение 20 дней. </a:t>
            </a:r>
            <a:endParaRPr lang="ru-RU" sz="900" dirty="0">
              <a:ea typeface="Times New Roman" pitchFamily="18" charset="0"/>
              <a:cs typeface="Arial" charset="0"/>
            </a:endParaRP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b="1" dirty="0">
                <a:ea typeface="Times New Roman" pitchFamily="18" charset="0"/>
                <a:cs typeface="Arial" charset="0"/>
              </a:rPr>
              <a:t>Алгоритм действий</a:t>
            </a:r>
            <a:endParaRPr lang="ru-RU" sz="900" dirty="0">
              <a:ea typeface="Times New Roman" pitchFamily="18" charset="0"/>
              <a:cs typeface="Arial" charset="0"/>
            </a:endParaRP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          При появлении вышеперечисленных симптомов заболевания Вам необходимо: 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▪ не заниматься самолечением;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▪ не посещать самостоятельно поликлинику;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▪ срочно обратиться за медицинской помощью путем вызова на дом врача из поликлиники по месту жительства или (в случае тяжелого состояния) скорой медицинской помощи;</a:t>
            </a:r>
          </a:p>
          <a:p>
            <a:pPr indent="457200" algn="just" eaLnBrk="0" hangingPunct="0">
              <a:tabLst>
                <a:tab pos="228600" algn="l"/>
              </a:tabLst>
            </a:pPr>
            <a:r>
              <a:rPr lang="ru-RU" sz="900" dirty="0">
                <a:ea typeface="Times New Roman" pitchFamily="18" charset="0"/>
                <a:cs typeface="Arial" charset="0"/>
              </a:rPr>
              <a:t>▪ до прихода врача срочно изолировать больного, свести к минимуму контакт с окружающими Вас людьми.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Благодарю за внимание!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 bwMode="auto">
          <a:xfrm>
            <a:off x="304800" y="357166"/>
            <a:ext cx="8686800" cy="78581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Клинические проявления ЭВИ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3529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Острое начало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Подъем температуры тела свыше 38 градусов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Сильная головная боль, головокружение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Тошнота, рвота, иногда боли в животе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Нерезко выраженные проявления со стороны ротоглотки, верхних дыхательных путей</a:t>
            </a:r>
            <a:endParaRPr lang="ru-RU" sz="2600" b="1" dirty="0" smtClean="0">
              <a:solidFill>
                <a:schemeClr val="tx1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  <a:latin typeface="Arial" charset="0"/>
              </a:rPr>
              <a:t>Экзантема полости рта, конечностей, </a:t>
            </a:r>
            <a:r>
              <a:rPr lang="ru-RU" sz="2600" b="1" dirty="0" err="1" smtClean="0">
                <a:solidFill>
                  <a:schemeClr val="tx1"/>
                </a:solidFill>
                <a:latin typeface="Arial" charset="0"/>
              </a:rPr>
              <a:t>герпангина</a:t>
            </a:r>
            <a:endParaRPr lang="ru-RU" sz="2600" b="1" dirty="0" smtClean="0">
              <a:solidFill>
                <a:schemeClr val="tx1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  <a:latin typeface="Arial" charset="0"/>
              </a:rPr>
              <a:t>И другие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    </a:t>
            </a:r>
            <a:r>
              <a:rPr lang="ru-RU" sz="2600" b="1" dirty="0" smtClean="0">
                <a:solidFill>
                  <a:schemeClr val="tx1"/>
                </a:solidFill>
                <a:latin typeface="Arial" charset="0"/>
              </a:rPr>
              <a:t>П</a:t>
            </a:r>
            <a:r>
              <a:rPr lang="ru-RU" sz="2600" b="1" dirty="0" smtClean="0">
                <a:solidFill>
                  <a:schemeClr val="tx1"/>
                </a:solidFill>
              </a:rPr>
              <a:t>ри появлении аналогичных жалоб необходимо     срочно изолировать больного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dirty="0" err="1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Эпидситуация</a:t>
            </a:r>
            <a:r>
              <a:rPr lang="ru-RU" sz="32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ЭВИ в г. Липецке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250825" y="1142984"/>
            <a:ext cx="8893175" cy="4929221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В августе текущего года в г.Липецке началось осложнение эпидемиологической ситуации по энтеровирусной инфекции (ЭВИ). Если за 7 месяцев 2017 года в городе зарегистрировано 22 случая ЭВИ, то в августе зарегистрировано - 143 случая. По сравнению с аналогичным периодом прошлого года  за 8 месяцев заболеваемость выросла почти в 3 раза и составила 32,3 на 100 тысяч населения. Интенсивность </a:t>
            </a:r>
            <a:r>
              <a:rPr lang="ru-RU" sz="1600" b="1" dirty="0" err="1" smtClean="0">
                <a:solidFill>
                  <a:srgbClr val="004C22"/>
                </a:solidFill>
                <a:latin typeface="Arial" charset="0"/>
              </a:rPr>
              <a:t>эпидпроцесса</a:t>
            </a:r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 нарастает, ежедневно регистрируется от 3 до 5 заболевших. </a:t>
            </a:r>
          </a:p>
          <a:p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Среди заболевших преобладают дети до 14 лет (97%). Доля организованных детей составила 47%. Регистрируются многочисленные заносы инфекции в детские образовательные организации (в 62 ДОО), с распространением инфекции в 11 ДОО.</a:t>
            </a:r>
          </a:p>
          <a:p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В сентябре зарегистрированы заносы в общеобразовательные организации (СОШ № 17, 38, 23)</a:t>
            </a:r>
          </a:p>
          <a:p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В 89% случаев заболевания протекают в форме вирусных экзантем полости рта и конечностей, </a:t>
            </a:r>
            <a:r>
              <a:rPr lang="ru-RU" sz="1600" b="1" dirty="0" err="1" smtClean="0">
                <a:solidFill>
                  <a:srgbClr val="004C22"/>
                </a:solidFill>
                <a:latin typeface="Arial" charset="0"/>
              </a:rPr>
              <a:t>герпангины</a:t>
            </a:r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, в 11% случаях зарегистрирован энтеровирусный менингит. У 96% заболевших отмечается средняя степень тяжести, по 2% приходятся на легкие и тяжелые формы. Удельный вес госпитализированных больных составил 26% (в 2016 году – 60%). </a:t>
            </a:r>
          </a:p>
          <a:p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Об интенсивной циркуляции </a:t>
            </a:r>
            <a:r>
              <a:rPr lang="ru-RU" sz="1600" b="1" dirty="0" err="1" smtClean="0">
                <a:solidFill>
                  <a:srgbClr val="004C22"/>
                </a:solidFill>
                <a:latin typeface="Arial" charset="0"/>
              </a:rPr>
              <a:t>энтеровирусов</a:t>
            </a:r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 среди населения г.Липецка свидетельствуют результаты вирусологического мониторинга – в 2 пробах сточной воды очистных сооружений (до очистки) обнаружена РНК </a:t>
            </a:r>
            <a:r>
              <a:rPr lang="ru-RU" sz="1600" b="1" dirty="0" err="1" smtClean="0">
                <a:solidFill>
                  <a:srgbClr val="004C22"/>
                </a:solidFill>
                <a:latin typeface="Arial" charset="0"/>
              </a:rPr>
              <a:t>энтеровируса</a:t>
            </a:r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 (отбор от 24.07.17г. и 01.08.17г.).</a:t>
            </a:r>
          </a:p>
          <a:p>
            <a:r>
              <a:rPr lang="ru-RU" sz="1600" b="1" dirty="0" smtClean="0">
                <a:solidFill>
                  <a:srgbClr val="004C22"/>
                </a:solidFill>
                <a:latin typeface="Arial" charset="0"/>
              </a:rPr>
              <a:t>На связь заболевания с употреблением овощей и фруктов (в т.ч. арбузы) указали 77,4% заболевших, контакт с больными – 22,6%.</a:t>
            </a:r>
            <a:endParaRPr lang="ru-RU" sz="1600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idx="1"/>
          </p:nvPr>
        </p:nvSpPr>
        <p:spPr>
          <a:xfrm>
            <a:off x="250825" y="620713"/>
            <a:ext cx="8447088" cy="452596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4C22"/>
                </a:solidFill>
              </a:rPr>
              <a:t>По результатам исследований в </a:t>
            </a:r>
            <a:r>
              <a:rPr lang="ru-RU" sz="2000" b="1" dirty="0" err="1" smtClean="0">
                <a:solidFill>
                  <a:srgbClr val="004C22"/>
                </a:solidFill>
              </a:rPr>
              <a:t>Референс-Центре</a:t>
            </a:r>
            <a:r>
              <a:rPr lang="ru-RU" sz="2000" b="1" dirty="0" smtClean="0">
                <a:solidFill>
                  <a:srgbClr val="004C22"/>
                </a:solidFill>
              </a:rPr>
              <a:t> (Н.Новгород) на территории циркулируют вирусы типа КВ3, имеются находки </a:t>
            </a:r>
            <a:r>
              <a:rPr lang="ru-RU" sz="2000" b="1" dirty="0" err="1" smtClean="0">
                <a:solidFill>
                  <a:srgbClr val="004C22"/>
                </a:solidFill>
              </a:rPr>
              <a:t>энтеровируса</a:t>
            </a:r>
            <a:r>
              <a:rPr lang="ru-RU" sz="2000" b="1" dirty="0" smtClean="0">
                <a:solidFill>
                  <a:srgbClr val="004C22"/>
                </a:solidFill>
              </a:rPr>
              <a:t> 71 типа (от больных с серозным менингитом). Неблагоприятным прогностическим признаком является циркуляция </a:t>
            </a:r>
            <a:r>
              <a:rPr lang="ru-RU" sz="2000" b="1" dirty="0" err="1" smtClean="0">
                <a:solidFill>
                  <a:srgbClr val="004C22"/>
                </a:solidFill>
              </a:rPr>
              <a:t>энтеровируса</a:t>
            </a:r>
            <a:r>
              <a:rPr lang="ru-RU" sz="2000" b="1" dirty="0" smtClean="0">
                <a:solidFill>
                  <a:srgbClr val="004C22"/>
                </a:solidFill>
              </a:rPr>
              <a:t> 71 типа, который в настоящее время рассматривается как один из ведущих </a:t>
            </a:r>
            <a:r>
              <a:rPr lang="ru-RU" sz="2000" b="1" dirty="0" err="1" smtClean="0">
                <a:solidFill>
                  <a:srgbClr val="004C22"/>
                </a:solidFill>
              </a:rPr>
              <a:t>патогенов</a:t>
            </a:r>
            <a:r>
              <a:rPr lang="ru-RU" sz="2000" b="1" dirty="0" smtClean="0">
                <a:solidFill>
                  <a:srgbClr val="004C22"/>
                </a:solidFill>
              </a:rPr>
              <a:t> с эпидемическим потенциалом, требующим разработки вакцины, т.к. является </a:t>
            </a:r>
            <a:r>
              <a:rPr lang="ru-RU" sz="2000" b="1" dirty="0" err="1" smtClean="0">
                <a:solidFill>
                  <a:srgbClr val="004C22"/>
                </a:solidFill>
              </a:rPr>
              <a:t>нейротропным</a:t>
            </a:r>
            <a:r>
              <a:rPr lang="ru-RU" sz="2000" b="1" dirty="0" smtClean="0">
                <a:solidFill>
                  <a:srgbClr val="004C22"/>
                </a:solidFill>
              </a:rPr>
              <a:t>  и наряду с </a:t>
            </a:r>
            <a:r>
              <a:rPr lang="ru-RU" sz="2000" b="1" dirty="0" err="1" smtClean="0">
                <a:solidFill>
                  <a:srgbClr val="004C22"/>
                </a:solidFill>
              </a:rPr>
              <a:t>герпангинами</a:t>
            </a:r>
            <a:r>
              <a:rPr lang="ru-RU" sz="2000" b="1" dirty="0" smtClean="0">
                <a:solidFill>
                  <a:srgbClr val="004C22"/>
                </a:solidFill>
              </a:rPr>
              <a:t>, </a:t>
            </a:r>
            <a:r>
              <a:rPr lang="ru-RU" sz="2000" b="1" dirty="0" err="1" smtClean="0">
                <a:solidFill>
                  <a:srgbClr val="004C22"/>
                </a:solidFill>
              </a:rPr>
              <a:t>экзантемными</a:t>
            </a:r>
            <a:r>
              <a:rPr lang="ru-RU" sz="2000" b="1" dirty="0" smtClean="0">
                <a:solidFill>
                  <a:srgbClr val="004C22"/>
                </a:solidFill>
              </a:rPr>
              <a:t> проявлениями, может вызывать тяжелые клинические проявления (серозные менингиты, </a:t>
            </a:r>
            <a:r>
              <a:rPr lang="ru-RU" sz="2000" b="1" dirty="0" err="1" smtClean="0">
                <a:solidFill>
                  <a:srgbClr val="004C22"/>
                </a:solidFill>
              </a:rPr>
              <a:t>менингоэнцефалиты</a:t>
            </a:r>
            <a:r>
              <a:rPr lang="ru-RU" sz="2000" b="1" dirty="0" smtClean="0">
                <a:solidFill>
                  <a:srgbClr val="004C22"/>
                </a:solidFill>
              </a:rPr>
              <a:t>, паралитические </a:t>
            </a:r>
            <a:r>
              <a:rPr lang="ru-RU" sz="2000" b="1" dirty="0" err="1" smtClean="0">
                <a:solidFill>
                  <a:srgbClr val="004C22"/>
                </a:solidFill>
              </a:rPr>
              <a:t>полиомиелитоподобные</a:t>
            </a:r>
            <a:r>
              <a:rPr lang="ru-RU" sz="2000" b="1" dirty="0" smtClean="0">
                <a:solidFill>
                  <a:srgbClr val="004C22"/>
                </a:solidFill>
              </a:rPr>
              <a:t> заболевания, отек легких и др.).</a:t>
            </a:r>
          </a:p>
          <a:p>
            <a:r>
              <a:rPr lang="ru-RU" sz="2000" b="1" dirty="0" smtClean="0">
                <a:solidFill>
                  <a:srgbClr val="004C22"/>
                </a:solidFill>
              </a:rPr>
              <a:t>В конце августа от больных ЭВИ, находящихся на лечении в ГУЗ «Липецкая областная клиническая инфекционная больница» выделен </a:t>
            </a:r>
            <a:r>
              <a:rPr lang="ru-RU" sz="2000" b="1" dirty="0" err="1" smtClean="0">
                <a:solidFill>
                  <a:srgbClr val="004C22"/>
                </a:solidFill>
              </a:rPr>
              <a:t>энтеровирус</a:t>
            </a:r>
            <a:r>
              <a:rPr lang="ru-RU" sz="2000" b="1" dirty="0" smtClean="0">
                <a:solidFill>
                  <a:srgbClr val="004C22"/>
                </a:solidFill>
              </a:rPr>
              <a:t> </a:t>
            </a:r>
            <a:r>
              <a:rPr lang="en-US" sz="2000" b="1" dirty="0" smtClean="0">
                <a:solidFill>
                  <a:srgbClr val="004C22"/>
                </a:solidFill>
              </a:rPr>
              <a:t>ECHO 30</a:t>
            </a:r>
            <a:r>
              <a:rPr lang="ru-RU" sz="2000" b="1" dirty="0" smtClean="0">
                <a:solidFill>
                  <a:srgbClr val="004C22"/>
                </a:solidFill>
              </a:rPr>
              <a:t>, который также вызывает тяжелую клиническую картину (серозные менингиты, параличи, диарею и т.д.).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76250"/>
            <a:ext cx="8229600" cy="549275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Нормативно-правовые документы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684213" y="1484313"/>
            <a:ext cx="7775575" cy="495776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СП 3.1.2950-11 ПРОФИЛАКТИКА ЭНТЕРОВИРУСНОЙ (НЕПОЛИО) ИНФЕКЦИИ</a:t>
            </a:r>
          </a:p>
          <a:p>
            <a:pPr eaLnBrk="1" hangingPunct="1"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МУ 3.1.1.2363-08 ЭПИДЕМИОЛОГИЧЕСКИЙ НАДЗОР И ПРОФИЛАКТИКА ЭНТЕРОВИРУСНЫХ (НЕПОЛИО) ИНФЕКЦИЙ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МУ 3.5.3104-13 ОРГАНИЗАЦИЯ И ПРОВЕДЕНИЕ ДЕЗИНФЕКЦИОННЫХ МЕРОПРИЯТИЙ ПРИ ЭНТЕРОВИРУСНЫХ (НЕПОЛИО) ИНФЕКЦИЯХ МЕТОДИЧЕСКИЕ УКАЗАНИЯ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Противоэпидемическое предписание </a:t>
            </a: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главного государственного санитарного врача по Липецкой области от </a:t>
            </a: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№ </a:t>
            </a: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30 от 01.09.2017г</a:t>
            </a: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Межведомственный план по профилактике заносов и распространения энтеровирусной инфекции в общеобразовательных организациях  от 28.08.2017г.</a:t>
            </a:r>
            <a:endParaRPr lang="ru-RU" b="1" dirty="0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924300" y="6237288"/>
            <a:ext cx="431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endParaRPr lang="ru-RU" sz="2800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algn="just" eaLnBrk="1" hangingPunct="1"/>
            <a:endParaRPr lang="ru-RU" sz="2800" b="1" dirty="0" smtClean="0">
              <a:solidFill>
                <a:srgbClr val="00B050"/>
              </a:solidFill>
            </a:endParaRPr>
          </a:p>
          <a:p>
            <a:pPr algn="just" eaLnBrk="1" hangingPunct="1"/>
            <a:endParaRPr lang="ru-RU" sz="2800" b="1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ru-RU" sz="2800" b="1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Причиной формирования локальных очагов с групповой заболеваемостью может явиться занос инфекции в учреждение и возможность ее распространения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условиях несоблюдения требований санитарного законодательства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условиям размещения,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состоянию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водопользования, организации </a:t>
            </a:r>
            <a:r>
              <a:rPr lang="ru-RU" sz="2800" b="1" u="sng" dirty="0" smtClean="0">
                <a:solidFill>
                  <a:srgbClr val="004C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Дополнительные санитарно-противоэпидемические мероприятия в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общеобразовательных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учреждениях</a:t>
            </a:r>
            <a:b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fontScale="47500" lnSpcReduction="20000"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эффективный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внутриведомственный контроль за соблюдением требований санитарного законодательства в образовательных организациях, в т.ч. по вопросам профилактики инфекционных заболеваний;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запрещение пользованием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бассейнами;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строгое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требований санитарных правил и норм на пищеблоках;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жесткий контроль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использованием и качеством мытья овощей и фруктов, предназначенных для питания без термической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обработки;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организацией поставок качественных  продуктов, в том числе овощей и фруктов;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питьевой 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режим с использованием питьевых фонтанчиков, исключающих </a:t>
            </a:r>
            <a:r>
              <a:rPr lang="ru-RU" sz="36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контаминирование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возбудителями инфекционных заболеваний или/и установок с дозированным розливом питьевой воды, расфасованной в емкости в соответствии с требованиями санитарных норм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проведение на пищеблоках после каждой смены  профилактической текущей дезинфекции посуды и оборудования, влажных уборок в санитарных комнатах, обеденных залах с применением </a:t>
            </a:r>
            <a:r>
              <a:rPr lang="ru-RU" sz="36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дезсредств</a:t>
            </a:r>
            <a:r>
              <a:rPr lang="ru-RU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режиму вирусных кишечных инфекций</a:t>
            </a:r>
          </a:p>
          <a:p>
            <a:endParaRPr lang="ru-RU" sz="3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Дополнительные санитарно-противоэпидемические мероприятия в общеобразовательных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учреждениях (продолжение)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неукоснительное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правил личной гигиены персоналом, жёсткий контроль за соблюдением детьми правил личной гигиены, обеспечить соответствующие для этого условия (наличие умывальников, жидкого мыла, бумажных полотенец и/или </a:t>
            </a:r>
            <a:r>
              <a:rPr lang="ru-RU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электрополотенец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т.д.).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ежедневное проведение между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сменами и в конце рабочего дня профилактической текущей дезинфекции по режиму вирусных кишечных инфекций (влажная уборка в санитарных помещениях, кабинетах, рекреациях и других помещениях общего пользования);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762</TotalTime>
  <Words>2441</Words>
  <Application>Microsoft Office PowerPoint</Application>
  <PresentationFormat>Экран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О мерах по предупреждению распространения энтеровирусной инфекции (эви) в общеобразовательных организациях</vt:lpstr>
      <vt:lpstr> ОБЩАЯ ХАРАКТЕРИСТИКА ЭВИ</vt:lpstr>
      <vt:lpstr>Клинические проявления ЭВИ</vt:lpstr>
      <vt:lpstr>Эпидситуация по ЭВИ в г. Липецке</vt:lpstr>
      <vt:lpstr>Слайд 5</vt:lpstr>
      <vt:lpstr>Нормативно-правовые документы</vt:lpstr>
      <vt:lpstr> </vt:lpstr>
      <vt:lpstr>Дополнительные санитарно-противоэпидемические мероприятия в общеобразовательных учреждениях </vt:lpstr>
      <vt:lpstr>Дополнительные санитарно-противоэпидемические мероприятия в общеобразовательных учреждениях (продолжение)</vt:lpstr>
      <vt:lpstr>Дополнительные санитарно-противоэпидемические мероприятия в общеобразовательных учреждениях (продолжение)</vt:lpstr>
      <vt:lpstr>Дополнительные санитарно-противоэпидемические мероприятия в общеобразовательных учреждениях (продолжение)</vt:lpstr>
      <vt:lpstr>Дополнительные санитарно-противоэпидемические мероприятия в общеобразовательных учреждениях (продолжение)</vt:lpstr>
      <vt:lpstr>МЕРОПРИЯТИЯ ПРИ ВЫЯВЛЕНИИ БОЛЬНОГО ЭВИ (ПРИ ПОДОЗРЕНИИ НА ЗАБОЛЕВАНИЕ)</vt:lpstr>
      <vt:lpstr>СП 3.1.2950-11  ПРОФИЛАКТИКА ЭНТЕРОВИРУСНОЙ (НЕПОЛИО) ИНФЕКЦИИ</vt:lpstr>
      <vt:lpstr>Санитарно-противоэпидемические (профилактические) мероприятия в очаге ЭВИ</vt:lpstr>
      <vt:lpstr>Слайд 16</vt:lpstr>
      <vt:lpstr>Слайд 17</vt:lpstr>
      <vt:lpstr>Дезинфекция.</vt:lpstr>
      <vt:lpstr>Алгоритм действий руководителя общеобразовательной организации в условиях эпиднеблагополучия  по энтеровирусной инфекции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SHUKINA</dc:creator>
  <cp:lastModifiedBy>BOLGOVA</cp:lastModifiedBy>
  <cp:revision>59</cp:revision>
  <dcterms:created xsi:type="dcterms:W3CDTF">2013-08-13T11:50:06Z</dcterms:created>
  <dcterms:modified xsi:type="dcterms:W3CDTF">2017-09-12T12:49:20Z</dcterms:modified>
</cp:coreProperties>
</file>